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74" r:id="rId6"/>
    <p:sldId id="257" r:id="rId7"/>
    <p:sldId id="258" r:id="rId8"/>
    <p:sldId id="275" r:id="rId9"/>
    <p:sldId id="272" r:id="rId10"/>
    <p:sldId id="268" r:id="rId11"/>
    <p:sldId id="271" r:id="rId12"/>
    <p:sldId id="269" r:id="rId13"/>
    <p:sldId id="270" r:id="rId14"/>
    <p:sldId id="273" r:id="rId15"/>
    <p:sldId id="276" r:id="rId16"/>
    <p:sldId id="277" r:id="rId17"/>
    <p:sldId id="278" r:id="rId18"/>
    <p:sldId id="262" r:id="rId19"/>
    <p:sldId id="263" r:id="rId20"/>
    <p:sldId id="264" r:id="rId21"/>
    <p:sldId id="265" r:id="rId22"/>
    <p:sldId id="266" r:id="rId23"/>
    <p:sldId id="267" r:id="rId24"/>
    <p:sldId id="27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C2AE-7CB7-4012-B2A3-A8B8EE7C05AC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8F48-4028-413E-AD15-450D7C753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london_olympics_2012.flv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nce2.com/" TargetMode="External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ntthead.com/" TargetMode="External"/><Relationship Id="rId4" Type="http://schemas.openxmlformats.org/officeDocument/2006/relationships/hyperlink" Target="http://www.ipma.c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Week1 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Project?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/>
          <a:lstStyle/>
          <a:p>
            <a:r>
              <a:rPr lang="en-US" u="sng" dirty="0" smtClean="0"/>
              <a:t>Projects are not ongoing operations</a:t>
            </a:r>
          </a:p>
          <a:p>
            <a:r>
              <a:rPr lang="en-US" dirty="0" smtClean="0"/>
              <a:t>This means that a project is </a:t>
            </a:r>
            <a:r>
              <a:rPr lang="en-US" b="1" dirty="0" smtClean="0"/>
              <a:t>temporary</a:t>
            </a:r>
          </a:p>
          <a:p>
            <a:r>
              <a:rPr lang="en-US" dirty="0" smtClean="0"/>
              <a:t>That is, it has a definite beginning and a definite end</a:t>
            </a:r>
          </a:p>
          <a:p>
            <a:r>
              <a:rPr lang="en-US" dirty="0" smtClean="0"/>
              <a:t>The end is reached when the project’s objectives are achieved or when it becomes clear that they cannot be met or the project is no longer needed</a:t>
            </a:r>
          </a:p>
          <a:p>
            <a:r>
              <a:rPr lang="en-US" dirty="0" smtClean="0"/>
              <a:t>Temporary does not mean short in duration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u="sng" dirty="0" smtClean="0"/>
              <a:t>Projects involve doing something novel </a:t>
            </a:r>
          </a:p>
          <a:p>
            <a:r>
              <a:rPr lang="en-US" dirty="0" smtClean="0"/>
              <a:t>They are therefore produce an outcome which is </a:t>
            </a:r>
            <a:r>
              <a:rPr lang="en-US" b="1" dirty="0" smtClean="0"/>
              <a:t>unique</a:t>
            </a:r>
          </a:p>
          <a:p>
            <a:r>
              <a:rPr lang="en-US" dirty="0" smtClean="0"/>
              <a:t>Uniqueness can be achieved even if the category to which it belongs is large e.g. New McDonald Location, HDC houses</a:t>
            </a:r>
          </a:p>
          <a:p>
            <a:endParaRPr lang="en-US" dirty="0" smtClean="0"/>
          </a:p>
          <a:p>
            <a:r>
              <a:rPr lang="en-US" dirty="0" smtClean="0"/>
              <a:t>Is a Healthy and Safety Inspection a Project?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“Projects are unique, transient endeavours undertaken to achieve a desired outcome” APM (2004)</a:t>
            </a:r>
          </a:p>
          <a:p>
            <a:endParaRPr lang="en-US" dirty="0" smtClean="0"/>
          </a:p>
          <a:p>
            <a:r>
              <a:rPr lang="en-US" dirty="0" smtClean="0"/>
              <a:t>“A project is a temporary endeavour undertaken to create a unique product or service” PMI (2000)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Elaboration:</a:t>
            </a:r>
          </a:p>
          <a:p>
            <a:pPr lvl="1"/>
            <a:r>
              <a:rPr lang="en-US" dirty="0" smtClean="0"/>
              <a:t>This integrates the concepts of temporary and unique</a:t>
            </a:r>
          </a:p>
          <a:p>
            <a:pPr lvl="1"/>
            <a:r>
              <a:rPr lang="en-US" dirty="0" smtClean="0"/>
              <a:t>Because the product is unique, the product must be progressively elaborated</a:t>
            </a:r>
          </a:p>
          <a:p>
            <a:pPr lvl="1"/>
            <a:r>
              <a:rPr lang="en-US" dirty="0" smtClean="0"/>
              <a:t>That is proceeding in steps, continuing steadily by increments</a:t>
            </a:r>
          </a:p>
          <a:p>
            <a:pPr lvl="1"/>
            <a:r>
              <a:rPr lang="en-US" dirty="0" smtClean="0"/>
              <a:t>The unique characteristics must be thoroughly and carefully worked out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Uncertainty</a:t>
            </a:r>
          </a:p>
          <a:p>
            <a:pPr lvl="1"/>
            <a:r>
              <a:rPr lang="en-US" dirty="0" smtClean="0"/>
              <a:t>Again because of uniqueness the level certainty is low</a:t>
            </a:r>
          </a:p>
          <a:p>
            <a:pPr lvl="1"/>
            <a:r>
              <a:rPr lang="en-US" dirty="0" smtClean="0"/>
              <a:t>The future of cannot be predicted accurately</a:t>
            </a:r>
          </a:p>
          <a:p>
            <a:pPr lvl="1"/>
            <a:r>
              <a:rPr lang="en-US" dirty="0" smtClean="0"/>
              <a:t>Environmental conditions</a:t>
            </a:r>
          </a:p>
          <a:p>
            <a:pPr lvl="1"/>
            <a:r>
              <a:rPr lang="en-US" dirty="0" smtClean="0"/>
              <a:t>Emergent Properties- scope creep</a:t>
            </a:r>
          </a:p>
          <a:p>
            <a:pPr lvl="1"/>
            <a:r>
              <a:rPr lang="en-US" dirty="0" smtClean="0"/>
              <a:t>Uncertainty of cost of resources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Constraints</a:t>
            </a:r>
            <a:endParaRPr lang="en-US" dirty="0"/>
          </a:p>
        </p:txBody>
      </p:sp>
      <p:pic>
        <p:nvPicPr>
          <p:cNvPr id="4" name="Content Placeholder 3" descr="project-tripple-constraint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1" y="1500174"/>
            <a:ext cx="6572296" cy="3857652"/>
          </a:xfrm>
        </p:spPr>
      </p:pic>
      <p:sp>
        <p:nvSpPr>
          <p:cNvPr id="5" name="TextBox 4"/>
          <p:cNvSpPr txBox="1"/>
          <p:nvPr/>
        </p:nvSpPr>
        <p:spPr>
          <a:xfrm>
            <a:off x="928662" y="564357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 can have it cheap, you can have it right or you can have it quick. But you can only have two out of the three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US" dirty="0" smtClean="0"/>
              <a:t>“a unique set of coordinated activities, with definite starting and finishing points, undertaken by an individual or organization to meet specific performance objectives within defined schedule, cost and performance parameters” </a:t>
            </a:r>
          </a:p>
          <a:p>
            <a:pPr>
              <a:buNone/>
            </a:pPr>
            <a:r>
              <a:rPr lang="en-US" dirty="0" smtClean="0"/>
              <a:t>	British Standard 6079 (2000)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Projects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Ready, fire, aim- </a:t>
            </a:r>
            <a:r>
              <a:rPr lang="en-US" dirty="0" smtClean="0"/>
              <a:t>shoot first whatever you hit is the target</a:t>
            </a:r>
          </a:p>
          <a:p>
            <a:r>
              <a:rPr lang="en-US" dirty="0" smtClean="0"/>
              <a:t>It’s all in my head</a:t>
            </a:r>
          </a:p>
          <a:p>
            <a:r>
              <a:rPr lang="en-US" dirty="0" smtClean="0"/>
              <a:t>We don’t have time to do this stuff</a:t>
            </a:r>
          </a:p>
          <a:p>
            <a:r>
              <a:rPr lang="en-US" dirty="0" smtClean="0"/>
              <a:t>I’ve got certification, therefore I am a Project Mgr</a:t>
            </a:r>
          </a:p>
          <a:p>
            <a:r>
              <a:rPr lang="en-US" dirty="0" smtClean="0"/>
              <a:t>We have a procedure for that</a:t>
            </a:r>
          </a:p>
          <a:p>
            <a:r>
              <a:rPr lang="en-US" dirty="0" smtClean="0"/>
              <a:t>We need not use that methodology</a:t>
            </a:r>
          </a:p>
          <a:p>
            <a:r>
              <a:rPr lang="en-US" dirty="0" smtClean="0"/>
              <a:t>We’ve done this before</a:t>
            </a:r>
          </a:p>
          <a:p>
            <a:r>
              <a:rPr lang="en-US" dirty="0" smtClean="0"/>
              <a:t>No Planning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Local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Brian Lara Stadium</a:t>
            </a:r>
          </a:p>
          <a:p>
            <a:pPr marL="914400" lvl="1" indent="-514350"/>
            <a:r>
              <a:rPr lang="en-US" b="1" dirty="0" smtClean="0"/>
              <a:t>Conceptualization Date: </a:t>
            </a:r>
            <a:r>
              <a:rPr lang="en-US" dirty="0" smtClean="0"/>
              <a:t>2003</a:t>
            </a:r>
          </a:p>
          <a:p>
            <a:pPr marL="914400" lvl="1" indent="-514350"/>
            <a:r>
              <a:rPr lang="en-US" b="1" dirty="0" smtClean="0"/>
              <a:t>Initial Estimated Cost: </a:t>
            </a:r>
            <a:r>
              <a:rPr lang="en-US" dirty="0" smtClean="0"/>
              <a:t>TT$ 850 Million, TT$ 250 M for Cricket Stadium</a:t>
            </a:r>
          </a:p>
          <a:p>
            <a:pPr marL="914400" lvl="1" indent="-514350"/>
            <a:r>
              <a:rPr lang="en-US" b="1" dirty="0" smtClean="0"/>
              <a:t>Scope:</a:t>
            </a:r>
            <a:r>
              <a:rPr lang="en-US" dirty="0" smtClean="0"/>
              <a:t> Cricket stadium, the aquatic centre, cycling </a:t>
            </a:r>
            <a:r>
              <a:rPr lang="en-US" dirty="0" err="1" smtClean="0"/>
              <a:t>velodrome</a:t>
            </a:r>
            <a:r>
              <a:rPr lang="en-US" dirty="0" smtClean="0"/>
              <a:t>, football fields, gym, hotel accommodation</a:t>
            </a:r>
          </a:p>
          <a:p>
            <a:pPr marL="914400" lvl="1" indent="-514350"/>
            <a:r>
              <a:rPr lang="en-US" b="1" dirty="0" smtClean="0"/>
              <a:t>Estimated Completion Date: </a:t>
            </a:r>
            <a:r>
              <a:rPr lang="en-US" dirty="0" smtClean="0"/>
              <a:t>Cricket World Cup 2007</a:t>
            </a:r>
          </a:p>
          <a:p>
            <a:pPr marL="914400" lvl="1" indent="-514350"/>
            <a:r>
              <a:rPr lang="en-US" b="1" dirty="0" smtClean="0"/>
              <a:t> Main Project Issue: </a:t>
            </a:r>
            <a:r>
              <a:rPr lang="en-US" dirty="0" smtClean="0"/>
              <a:t>TT $125 million in advance payments to the project's main contractor despite the fact that the project was behind schedule</a:t>
            </a:r>
          </a:p>
          <a:p>
            <a:pPr marL="914400" lvl="1" indent="-514350"/>
            <a:r>
              <a:rPr lang="en-US" b="1" dirty="0" smtClean="0"/>
              <a:t>Estimated Cost at Completion: </a:t>
            </a:r>
            <a:r>
              <a:rPr lang="en-US" dirty="0" smtClean="0"/>
              <a:t>TT $ 1.2 Billion</a:t>
            </a:r>
          </a:p>
          <a:p>
            <a:pPr marL="914400" lvl="1" indent="-514350"/>
            <a:r>
              <a:rPr lang="en-US" b="1" dirty="0" smtClean="0"/>
              <a:t>Estimated Date of Completion: </a:t>
            </a:r>
            <a:r>
              <a:rPr lang="en-US" dirty="0" smtClean="0"/>
              <a:t>project scaled down to Cricket Stadium with no date insight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u="sng" dirty="0" smtClean="0"/>
              <a:t>Water Front Project</a:t>
            </a:r>
          </a:p>
          <a:p>
            <a:pPr marL="914400" lvl="1" indent="-514350"/>
            <a:r>
              <a:rPr lang="en-US" b="1" dirty="0" smtClean="0"/>
              <a:t>Commencement: </a:t>
            </a:r>
            <a:r>
              <a:rPr lang="en-US" dirty="0" smtClean="0"/>
              <a:t>August 2005</a:t>
            </a:r>
          </a:p>
          <a:p>
            <a:pPr marL="914400" lvl="1" indent="-514350"/>
            <a:r>
              <a:rPr lang="en-US" b="1" dirty="0" smtClean="0"/>
              <a:t>Scope:</a:t>
            </a:r>
            <a:r>
              <a:rPr lang="en-US" dirty="0" smtClean="0"/>
              <a:t> Two 26 Storey Office buildings, A 22 storey 428 room Hyatt Regency Hotel, </a:t>
            </a:r>
            <a:r>
              <a:rPr lang="en-US" dirty="0" err="1" smtClean="0"/>
              <a:t>largets</a:t>
            </a:r>
            <a:r>
              <a:rPr lang="en-US" dirty="0" smtClean="0"/>
              <a:t> conference room in Caribbean, 7 storey </a:t>
            </a:r>
            <a:r>
              <a:rPr lang="en-US" dirty="0" err="1" smtClean="0"/>
              <a:t>carpark</a:t>
            </a:r>
            <a:r>
              <a:rPr lang="en-US" dirty="0" smtClean="0"/>
              <a:t> 1200 vehicles</a:t>
            </a:r>
          </a:p>
          <a:p>
            <a:pPr marL="914400" lvl="1" indent="-514350"/>
            <a:r>
              <a:rPr lang="en-US" b="1" dirty="0" smtClean="0"/>
              <a:t>Contract: </a:t>
            </a:r>
            <a:r>
              <a:rPr lang="en-US" dirty="0" smtClean="0"/>
              <a:t>Design Build to </a:t>
            </a:r>
            <a:r>
              <a:rPr lang="en-US" dirty="0" err="1" smtClean="0"/>
              <a:t>Bouygues</a:t>
            </a:r>
            <a:r>
              <a:rPr lang="en-US" dirty="0" smtClean="0"/>
              <a:t> </a:t>
            </a:r>
            <a:r>
              <a:rPr lang="en-US" dirty="0" err="1" smtClean="0"/>
              <a:t>Batiment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b="1" dirty="0" smtClean="0"/>
              <a:t>Scheduled Open</a:t>
            </a:r>
            <a:r>
              <a:rPr lang="en-US" dirty="0" smtClean="0"/>
              <a:t>: 2008</a:t>
            </a:r>
          </a:p>
          <a:p>
            <a:pPr marL="914400" lvl="1" indent="-514350"/>
            <a:r>
              <a:rPr lang="en-US" b="1" dirty="0" smtClean="0"/>
              <a:t>Actual Opening: </a:t>
            </a:r>
            <a:r>
              <a:rPr lang="en-US" dirty="0" smtClean="0"/>
              <a:t>April 2009</a:t>
            </a:r>
          </a:p>
          <a:p>
            <a:pPr marL="914400" lvl="1" indent="-514350"/>
            <a:r>
              <a:rPr lang="en-US" b="1" dirty="0" smtClean="0"/>
              <a:t>Estimated Cost: </a:t>
            </a:r>
            <a:r>
              <a:rPr lang="en-US" dirty="0" smtClean="0"/>
              <a:t>TT$ 1.6 Billion</a:t>
            </a:r>
            <a:endParaRPr lang="en-US" b="1" dirty="0" smtClean="0"/>
          </a:p>
          <a:p>
            <a:pPr marL="914400" lvl="1" indent="-514350"/>
            <a:r>
              <a:rPr lang="en-US" b="1" dirty="0" smtClean="0"/>
              <a:t>Actual Cost: </a:t>
            </a:r>
            <a:r>
              <a:rPr lang="en-US" dirty="0" smtClean="0"/>
              <a:t>TT$ 3.4 Billion</a:t>
            </a:r>
          </a:p>
          <a:p>
            <a:pPr marL="914400" lvl="1" indent="-514350"/>
            <a:r>
              <a:rPr lang="en-US" b="1" dirty="0" smtClean="0"/>
              <a:t>Funding: </a:t>
            </a:r>
            <a:r>
              <a:rPr lang="en-US" dirty="0" smtClean="0"/>
              <a:t>Loan, First Caribbean fixed interest rate of 6.09 per cent for 15.9 years</a:t>
            </a:r>
            <a:endParaRPr lang="en-US" b="1" dirty="0" smtClean="0"/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Learning Outcomes of Module</a:t>
            </a:r>
          </a:p>
          <a:p>
            <a:r>
              <a:rPr lang="en-US" dirty="0" smtClean="0"/>
              <a:t>Assessment Mechanism</a:t>
            </a:r>
          </a:p>
          <a:p>
            <a:r>
              <a:rPr lang="en-US" dirty="0" smtClean="0"/>
              <a:t>Why Managers need Project Management (PM) Skills?</a:t>
            </a:r>
          </a:p>
          <a:p>
            <a:r>
              <a:rPr lang="en-US" dirty="0" smtClean="0"/>
              <a:t>What is a Project?</a:t>
            </a:r>
          </a:p>
          <a:p>
            <a:r>
              <a:rPr lang="en-US" dirty="0" smtClean="0"/>
              <a:t>Constraints of a Project</a:t>
            </a:r>
          </a:p>
          <a:p>
            <a:r>
              <a:rPr lang="en-US" dirty="0" smtClean="0"/>
              <a:t>Why Projects Fail?</a:t>
            </a:r>
          </a:p>
          <a:p>
            <a:r>
              <a:rPr lang="en-US" dirty="0" smtClean="0"/>
              <a:t>Local Mega Projects Success or Failure!</a:t>
            </a:r>
          </a:p>
          <a:p>
            <a:r>
              <a:rPr lang="en-US" dirty="0" smtClean="0"/>
              <a:t>Current Mega Projects – World Perspective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NAPA</a:t>
            </a:r>
          </a:p>
          <a:p>
            <a:pPr lvl="1"/>
            <a:r>
              <a:rPr lang="en-US" b="1" dirty="0" smtClean="0"/>
              <a:t>Completion: </a:t>
            </a:r>
            <a:r>
              <a:rPr lang="en-US" dirty="0" smtClean="0"/>
              <a:t>Nov 2009</a:t>
            </a:r>
          </a:p>
          <a:p>
            <a:pPr lvl="1"/>
            <a:r>
              <a:rPr lang="en-US" b="1" dirty="0" smtClean="0"/>
              <a:t>Scope:</a:t>
            </a:r>
            <a:r>
              <a:rPr lang="en-US" dirty="0" smtClean="0"/>
              <a:t> 1500 seat hall, 2 practice halls, hotel, teaching rooms</a:t>
            </a:r>
          </a:p>
          <a:p>
            <a:pPr lvl="1"/>
            <a:r>
              <a:rPr lang="en-US" b="1" dirty="0" smtClean="0"/>
              <a:t>Estimated Cost: </a:t>
            </a:r>
            <a:r>
              <a:rPr lang="en-US" dirty="0" smtClean="0"/>
              <a:t>TT$ 500 Million</a:t>
            </a:r>
          </a:p>
          <a:p>
            <a:pPr lvl="1"/>
            <a:r>
              <a:rPr lang="en-US" b="1" dirty="0" smtClean="0"/>
              <a:t>Funding:</a:t>
            </a:r>
            <a:r>
              <a:rPr lang="en-US" dirty="0" smtClean="0"/>
              <a:t> 2% concessional loan from Republic of China for 20years </a:t>
            </a:r>
          </a:p>
          <a:p>
            <a:pPr lvl="1"/>
            <a:r>
              <a:rPr lang="en-US" b="1" dirty="0" smtClean="0"/>
              <a:t>Project Issue: </a:t>
            </a:r>
            <a:r>
              <a:rPr lang="en-US" dirty="0" smtClean="0"/>
              <a:t>Structural Defects TT$ 80 Million </a:t>
            </a:r>
          </a:p>
          <a:p>
            <a:pPr lvl="1"/>
            <a:r>
              <a:rPr lang="en-US" b="1" dirty="0" smtClean="0"/>
              <a:t>Contractor: </a:t>
            </a:r>
            <a:r>
              <a:rPr lang="en-US" dirty="0" smtClean="0"/>
              <a:t>Fixed Price, Design Build contract to Shanghai, but TT$ 100Million subcontracted to local contractors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Mega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Expanding the Panama Canal</a:t>
            </a:r>
          </a:p>
          <a:p>
            <a:pPr lvl="1"/>
            <a:r>
              <a:rPr lang="en-US" dirty="0" smtClean="0"/>
              <a:t>In 2006, Panama’s voters endorsed a $5.25 billion plan to double the artificial river’s capacity by 2014</a:t>
            </a:r>
          </a:p>
          <a:p>
            <a:pPr lvl="1"/>
            <a:r>
              <a:rPr lang="en-US" dirty="0" smtClean="0"/>
              <a:t>Employing up to 40,000 construction workers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The World’s Longest Natural Gas Pipeline: The Trans-Afghanistan</a:t>
            </a:r>
          </a:p>
          <a:p>
            <a:pPr marL="914400" lvl="1" indent="-514350"/>
            <a:r>
              <a:rPr lang="en-US" dirty="0" smtClean="0"/>
              <a:t>Transport gas from the shores of the Caspian Sea to the Indian Ocean</a:t>
            </a:r>
            <a:endParaRPr lang="en-US" b="1" dirty="0" smtClean="0"/>
          </a:p>
          <a:p>
            <a:pPr marL="914400" lvl="1" indent="-514350"/>
            <a:r>
              <a:rPr lang="en-US" dirty="0" smtClean="0"/>
              <a:t>The 56-inch pipeline, 1,040 miles stretching across Afghanistan will be one of the world’s longest and cost $7.6 billion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The World’s Longest Tunnel: Gotthard Base Tunnel</a:t>
            </a:r>
          </a:p>
          <a:p>
            <a:pPr marL="914400" lvl="1" indent="-514350"/>
            <a:r>
              <a:rPr lang="en-US" dirty="0" smtClean="0"/>
              <a:t>Railway tunnels under the Alps</a:t>
            </a:r>
          </a:p>
          <a:p>
            <a:pPr marL="914400" lvl="1" indent="-514350"/>
            <a:r>
              <a:rPr lang="en-US" dirty="0" smtClean="0"/>
              <a:t>Will run more than 35 miles when it opens in 2018 </a:t>
            </a:r>
          </a:p>
          <a:p>
            <a:pPr marL="914400" lvl="1" indent="-514350"/>
            <a:r>
              <a:rPr lang="en-US" dirty="0" smtClean="0"/>
              <a:t>Construction on the €$6.4 billion project began in 2003</a:t>
            </a:r>
          </a:p>
          <a:p>
            <a:pPr marL="914400" lvl="1" indent="-514350"/>
            <a:r>
              <a:rPr lang="en-US" dirty="0" smtClean="0"/>
              <a:t>More than 2,000 workers labor daily to make it a reality.</a:t>
            </a:r>
          </a:p>
          <a:p>
            <a:pPr marL="914400" lvl="1" indent="-514350"/>
            <a:r>
              <a:rPr lang="en-US" dirty="0" smtClean="0"/>
              <a:t>Train station located 2,500 feet below the surface would include the world’s largest elevator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London Olympics 2012</a:t>
            </a:r>
            <a:endParaRPr lang="en-US" dirty="0"/>
          </a:p>
        </p:txBody>
      </p:sp>
      <p:pic>
        <p:nvPicPr>
          <p:cNvPr id="4" name="Content Placeholder 3" descr="olympic-pa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2063720" cy="2260600"/>
          </a:xfrm>
        </p:spPr>
      </p:pic>
      <p:sp>
        <p:nvSpPr>
          <p:cNvPr id="5" name="TextBox 4"/>
          <p:cNvSpPr txBox="1"/>
          <p:nvPr/>
        </p:nvSpPr>
        <p:spPr>
          <a:xfrm>
            <a:off x="428596" y="2857497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Funded by LOCOG £ 2bn and Olympic Delivery Authority  £7bn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infrastructure includes an Energy Centre, Primary Substation and Pumping Station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construction of all the new main venues and infrastructure for the London 2012 Games is now complete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Olympic could be show in 3D!!   </a:t>
            </a:r>
            <a:r>
              <a:rPr lang="en-US" sz="2400" dirty="0" smtClean="0">
                <a:hlinkClick r:id="rId3" action="ppaction://hlinkfile"/>
              </a:rPr>
              <a:t>Video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r>
              <a:rPr lang="en-US" dirty="0" err="1" smtClean="0"/>
              <a:t>Instititue</a:t>
            </a:r>
            <a:r>
              <a:rPr lang="en-US" dirty="0" smtClean="0"/>
              <a:t>- </a:t>
            </a:r>
            <a:r>
              <a:rPr lang="en-US" dirty="0" smtClean="0">
                <a:hlinkClick r:id="rId2"/>
              </a:rPr>
              <a:t>www.pmi.org</a:t>
            </a:r>
            <a:endParaRPr lang="en-US" dirty="0" smtClean="0"/>
          </a:p>
          <a:p>
            <a:r>
              <a:rPr lang="en-US" dirty="0" smtClean="0"/>
              <a:t>The Association for Project Management (UK)-www.apm.org.uk </a:t>
            </a:r>
          </a:p>
          <a:p>
            <a:r>
              <a:rPr lang="en-US" dirty="0" smtClean="0"/>
              <a:t>Prince 2 2009- </a:t>
            </a:r>
            <a:r>
              <a:rPr lang="en-US" dirty="0" smtClean="0">
                <a:hlinkClick r:id="rId3"/>
              </a:rPr>
              <a:t>www.prince2.com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International Project Management Association- </a:t>
            </a:r>
            <a:r>
              <a:rPr lang="en-US" dirty="0" smtClean="0">
                <a:hlinkClick r:id="rId4"/>
              </a:rPr>
              <a:t>www.ipma.ch</a:t>
            </a:r>
            <a:r>
              <a:rPr lang="en-US" dirty="0" smtClean="0"/>
              <a:t> </a:t>
            </a:r>
          </a:p>
          <a:p>
            <a:r>
              <a:rPr lang="en-US" smtClean="0"/>
              <a:t>Forum- </a:t>
            </a:r>
            <a:r>
              <a:rPr lang="en-US" smtClean="0">
                <a:hlinkClick r:id="rId5"/>
              </a:rPr>
              <a:t>www.gantthead.com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sz="4000" dirty="0" smtClean="0"/>
              <a:t>) Critically evaluate the nature of projects and the inter-relationship between time, cost and quality constraints</a:t>
            </a:r>
          </a:p>
          <a:p>
            <a:pPr>
              <a:buNone/>
            </a:pPr>
            <a:r>
              <a:rPr lang="en-US" sz="4000" dirty="0" smtClean="0"/>
              <a:t> 2) Critically evaluate the role of the project manager and the human resource elements of project management</a:t>
            </a:r>
          </a:p>
          <a:p>
            <a:pPr>
              <a:buNone/>
            </a:pPr>
            <a:r>
              <a:rPr lang="en-US" sz="4000" dirty="0" smtClean="0"/>
              <a:t> 3) Operate leading computer software tools to support project management activities</a:t>
            </a:r>
          </a:p>
          <a:p>
            <a:pPr>
              <a:buNone/>
            </a:pPr>
            <a:r>
              <a:rPr lang="en-US" sz="4000" dirty="0" smtClean="0"/>
              <a:t>4) Evaluate and apply project support techniques including project optimization, control and trouble shooting</a:t>
            </a:r>
          </a:p>
          <a:p>
            <a:pPr>
              <a:buNone/>
            </a:pPr>
            <a:r>
              <a:rPr lang="en-US" sz="4000" dirty="0" smtClean="0"/>
              <a:t>5) Apply the fundamental principles of planning budgeting, resourcing and risk management to a project based 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based Case Study</a:t>
            </a:r>
          </a:p>
          <a:p>
            <a:r>
              <a:rPr lang="en-US" dirty="0" smtClean="0"/>
              <a:t>4000 word report</a:t>
            </a:r>
          </a:p>
          <a:p>
            <a:r>
              <a:rPr lang="en-US" dirty="0" smtClean="0"/>
              <a:t>Contains both written element and use of MS Project software</a:t>
            </a:r>
          </a:p>
          <a:p>
            <a:r>
              <a:rPr lang="en-US" dirty="0" smtClean="0"/>
              <a:t>Assignment is usually confirmed around Week 4 </a:t>
            </a:r>
          </a:p>
          <a:p>
            <a:r>
              <a:rPr lang="en-US" dirty="0" smtClean="0"/>
              <a:t>Assignment Guidelines Week 5</a:t>
            </a:r>
          </a:p>
          <a:p>
            <a:r>
              <a:rPr lang="en-US" dirty="0" smtClean="0"/>
              <a:t>Two Tutorials for Assignment Help- Nov 28</a:t>
            </a:r>
            <a:r>
              <a:rPr lang="en-US" baseline="30000" dirty="0" smtClean="0"/>
              <a:t>th</a:t>
            </a:r>
            <a:r>
              <a:rPr lang="en-US" dirty="0" smtClean="0"/>
              <a:t> and Dec 5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managers need PM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Traditionally most managers have not been involved in PM</a:t>
            </a:r>
          </a:p>
          <a:p>
            <a:r>
              <a:rPr lang="en-US" dirty="0" smtClean="0"/>
              <a:t>Today project based organizations are becoming common i.e. organization are shifting away from conventional management hierarchy</a:t>
            </a:r>
          </a:p>
          <a:p>
            <a:r>
              <a:rPr lang="en-US" b="1" dirty="0" smtClean="0"/>
              <a:t>Projects provide the means by which an organizations strategic plan can be achieved</a:t>
            </a:r>
          </a:p>
          <a:p>
            <a:r>
              <a:rPr lang="en-US" dirty="0" smtClean="0"/>
              <a:t>Therefore, managers need to have PM skill in their armory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2012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Policing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Seamless Education System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Music School in the Pan </a:t>
            </a:r>
            <a:r>
              <a:rPr lang="en-US" dirty="0" smtClean="0"/>
              <a:t>Yard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Art of </a:t>
            </a:r>
            <a:r>
              <a:rPr lang="en-US" dirty="0" smtClean="0"/>
              <a:t>Success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AUM 2 Project- </a:t>
            </a:r>
            <a:r>
              <a:rPr lang="en-US" dirty="0"/>
              <a:t>estimated capital cost of US$1.9 billion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CariSal</a:t>
            </a:r>
            <a:r>
              <a:rPr lang="en-US" dirty="0"/>
              <a:t> </a:t>
            </a:r>
            <a:r>
              <a:rPr lang="en-US" dirty="0" smtClean="0"/>
              <a:t>project- </a:t>
            </a:r>
            <a:r>
              <a:rPr lang="en-US" dirty="0"/>
              <a:t>estimated cost of US$430 </a:t>
            </a:r>
            <a:r>
              <a:rPr lang="en-US" dirty="0" smtClean="0"/>
              <a:t>million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in Energy Sector 2012-2015</a:t>
            </a:r>
            <a:br>
              <a:rPr lang="en-US" dirty="0" smtClean="0"/>
            </a:br>
            <a:r>
              <a:rPr lang="en-US" dirty="0" smtClean="0"/>
              <a:t>Investment US$ 5 Billion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The Reliance Bitumen Upgrader </a:t>
            </a:r>
            <a:r>
              <a:rPr lang="en-US" dirty="0" smtClean="0"/>
              <a:t>project</a:t>
            </a: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Methanol </a:t>
            </a:r>
            <a:r>
              <a:rPr lang="en-US" dirty="0"/>
              <a:t>to Polypropylene </a:t>
            </a:r>
            <a:r>
              <a:rPr lang="en-US" dirty="0" smtClean="0"/>
              <a:t>project</a:t>
            </a:r>
            <a:endParaRPr lang="en-US" dirty="0"/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Methanol </a:t>
            </a:r>
            <a:r>
              <a:rPr lang="en-US" dirty="0"/>
              <a:t>to Acetic Acid </a:t>
            </a:r>
            <a:r>
              <a:rPr lang="en-US" dirty="0" smtClean="0"/>
              <a:t>project</a:t>
            </a:r>
            <a:endParaRPr lang="en-US" dirty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 Maleic </a:t>
            </a:r>
            <a:r>
              <a:rPr lang="en-US" dirty="0"/>
              <a:t>Anhydride </a:t>
            </a:r>
            <a:r>
              <a:rPr lang="en-US" dirty="0" smtClean="0"/>
              <a:t>project</a:t>
            </a:r>
            <a:endParaRPr lang="en-US" dirty="0"/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/>
              <a:t>  Melamine </a:t>
            </a:r>
            <a:r>
              <a:rPr lang="en-US" dirty="0"/>
              <a:t>derivatives </a:t>
            </a:r>
            <a:r>
              <a:rPr lang="en-US" dirty="0" smtClean="0"/>
              <a:t>projects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projects in 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Information Systems</a:t>
            </a:r>
          </a:p>
          <a:p>
            <a:r>
              <a:rPr lang="en-US" dirty="0" smtClean="0"/>
              <a:t>Develop new products</a:t>
            </a:r>
          </a:p>
          <a:p>
            <a:r>
              <a:rPr lang="en-US" dirty="0" smtClean="0"/>
              <a:t>Mergers and Acquisitions</a:t>
            </a:r>
          </a:p>
          <a:p>
            <a:r>
              <a:rPr lang="en-US" dirty="0" smtClean="0"/>
              <a:t>Change in Structure</a:t>
            </a:r>
          </a:p>
          <a:p>
            <a:r>
              <a:rPr lang="en-US" dirty="0" smtClean="0"/>
              <a:t>Rebranding</a:t>
            </a:r>
          </a:p>
          <a:p>
            <a:r>
              <a:rPr lang="en-US" dirty="0" smtClean="0"/>
              <a:t>New locations</a:t>
            </a:r>
          </a:p>
          <a:p>
            <a:r>
              <a:rPr lang="en-US" dirty="0" smtClean="0"/>
              <a:t>Constructing a new Building or facility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643182"/>
            <a:ext cx="8229600" cy="114300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‘ A project is whatever I call a project’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1132</Words>
  <Application>Microsoft Office PowerPoint</Application>
  <PresentationFormat>On-screen Show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Project Management</vt:lpstr>
      <vt:lpstr>This Week</vt:lpstr>
      <vt:lpstr>Learning Outcomes</vt:lpstr>
      <vt:lpstr>Assessment</vt:lpstr>
      <vt:lpstr>Why do managers need PM Skills</vt:lpstr>
      <vt:lpstr>Budget 2012 Projects</vt:lpstr>
      <vt:lpstr>Projects in Energy Sector 2012-2015 Investment US$ 5 Billion</vt:lpstr>
      <vt:lpstr>Typical projects in an organization</vt:lpstr>
      <vt:lpstr>Slide 9</vt:lpstr>
      <vt:lpstr>What is a Project? </vt:lpstr>
      <vt:lpstr>Slide 11</vt:lpstr>
      <vt:lpstr>Definition </vt:lpstr>
      <vt:lpstr>Further Characteristic</vt:lpstr>
      <vt:lpstr>Slide 14</vt:lpstr>
      <vt:lpstr>Project Constraints</vt:lpstr>
      <vt:lpstr>Refined Definition</vt:lpstr>
      <vt:lpstr>Why Projects Fail?</vt:lpstr>
      <vt:lpstr>Local Projects </vt:lpstr>
      <vt:lpstr>Slide 19</vt:lpstr>
      <vt:lpstr>Slide 20</vt:lpstr>
      <vt:lpstr>International Mega Projects</vt:lpstr>
      <vt:lpstr>Slide 22</vt:lpstr>
      <vt:lpstr>The London Olympics 2012</vt:lpstr>
      <vt:lpstr>Useful Websites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Anesah</dc:creator>
  <cp:lastModifiedBy>Anesah</cp:lastModifiedBy>
  <cp:revision>15</cp:revision>
  <dcterms:created xsi:type="dcterms:W3CDTF">2011-10-11T00:54:57Z</dcterms:created>
  <dcterms:modified xsi:type="dcterms:W3CDTF">2011-10-18T20:43:11Z</dcterms:modified>
</cp:coreProperties>
</file>